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9" r:id="rId1"/>
  </p:sldMasterIdLst>
  <p:sldIdLst>
    <p:sldId id="257" r:id="rId2"/>
    <p:sldId id="260" r:id="rId3"/>
    <p:sldId id="265" r:id="rId4"/>
    <p:sldId id="262" r:id="rId5"/>
    <p:sldId id="258" r:id="rId6"/>
    <p:sldId id="259" r:id="rId7"/>
    <p:sldId id="269" r:id="rId8"/>
    <p:sldId id="264" r:id="rId9"/>
    <p:sldId id="267" r:id="rId10"/>
    <p:sldId id="268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2AC38C4-0364-4FAA-9BB5-F914CAF632A2}">
          <p14:sldIdLst>
            <p14:sldId id="257"/>
            <p14:sldId id="260"/>
            <p14:sldId id="265"/>
            <p14:sldId id="262"/>
            <p14:sldId id="258"/>
            <p14:sldId id="259"/>
            <p14:sldId id="269"/>
            <p14:sldId id="264"/>
            <p14:sldId id="267"/>
            <p14:sldId id="26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653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118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96" y="34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12/2/2020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40505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12/2/2020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61304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12/2/2020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2666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12/2/2020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08025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12/2/2020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83070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12/2/2020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01509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12/2/2020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14382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12/2/2020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75547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12/2/2020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40923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12/2/2020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70471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12/2/2020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64945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12/2/2020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9914255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2" r:id="rId6"/>
    <p:sldLayoutId id="2147483778" r:id="rId7"/>
    <p:sldLayoutId id="2147483779" r:id="rId8"/>
    <p:sldLayoutId id="2147483780" r:id="rId9"/>
    <p:sldLayoutId id="2147483781" r:id="rId10"/>
    <p:sldLayoutId id="2147483783" r:id="rId11"/>
  </p:sldLayoutIdLst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6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2.jpe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en.uncyclopedia.co/wiki/Detour_to_detour" TargetMode="External"/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hackernoon.com/how-to-learn-with-open-source-api-fundamentals-1f886383b8e1" TargetMode="External"/><Relationship Id="rId5" Type="http://schemas.openxmlformats.org/officeDocument/2006/relationships/image" Target="../media/image16.jpeg"/><Relationship Id="rId10" Type="http://schemas.openxmlformats.org/officeDocument/2006/relationships/hyperlink" Target="http://picnicwithants.com/tag/medical-tests-2/" TargetMode="External"/><Relationship Id="rId4" Type="http://schemas.openxmlformats.org/officeDocument/2006/relationships/hyperlink" Target="https://www.taringamberini.com/en/blog/java/ready-to-use-java-dependencies-vulnerability-checker/" TargetMode="External"/><Relationship Id="rId9" Type="http://schemas.openxmlformats.org/officeDocument/2006/relationships/image" Target="../media/image18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910015B9-6046-41B8-83BD-71778D2F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3908232-52E2-4794-A6C1-54300FB989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2B9299F-BED7-44C5-9CC5-E542F9193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DB08581-279A-478B-83DD-945E4CB34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1E40D98-2DD7-4DBC-9170-584D5BA2D3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8068" y="457200"/>
            <a:ext cx="7507224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56F5A787-B406-4A79-B561-57041C4B0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8067" y="618067"/>
            <a:ext cx="7503665" cy="5774265"/>
          </a:xfrm>
          <a:prstGeom prst="rect">
            <a:avLst/>
          </a:prstGeom>
          <a:solidFill>
            <a:srgbClr val="465359">
              <a:alpha val="97000"/>
            </a:srgb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CD3B01-63C7-478B-8581-1BCFFDB4A0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4884" y="1131195"/>
            <a:ext cx="7032916" cy="124793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b="1" kern="1200" cap="all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BC Code Reviewer – Final Presentation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CDABA0-9994-4CD4-8D64-2A7557CA34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4272" y="2445003"/>
            <a:ext cx="6855115" cy="349574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buFont typeface="Wingdings 2" panose="05020102010507070707" pitchFamily="18" charset="2"/>
              <a:buChar char=""/>
            </a:pPr>
            <a:r>
              <a:rPr lang="en-US" sz="2000" dirty="0">
                <a:solidFill>
                  <a:srgbClr val="FFFFFF"/>
                </a:solidFill>
              </a:rPr>
              <a:t>Christina Nguyen</a:t>
            </a:r>
          </a:p>
          <a:p>
            <a:pPr indent="-228600">
              <a:buFont typeface="Wingdings 2" panose="05020102010507070707" pitchFamily="18" charset="2"/>
              <a:buChar char=""/>
            </a:pPr>
            <a:r>
              <a:rPr lang="en-US" sz="2000" dirty="0">
                <a:solidFill>
                  <a:srgbClr val="FFFFFF"/>
                </a:solidFill>
              </a:rPr>
              <a:t>Michael </a:t>
            </a:r>
            <a:r>
              <a:rPr lang="en-US" sz="2000" dirty="0" err="1">
                <a:solidFill>
                  <a:srgbClr val="FFFFFF"/>
                </a:solidFill>
              </a:rPr>
              <a:t>Bloomquist</a:t>
            </a:r>
            <a:endParaRPr lang="en-US" sz="2000" dirty="0">
              <a:solidFill>
                <a:srgbClr val="FFFFFF"/>
              </a:solidFill>
            </a:endParaRPr>
          </a:p>
          <a:p>
            <a:pPr indent="-228600">
              <a:buFont typeface="Wingdings 2" panose="05020102010507070707" pitchFamily="18" charset="2"/>
              <a:buChar char=""/>
            </a:pPr>
            <a:r>
              <a:rPr lang="en-US" sz="2000" dirty="0">
                <a:solidFill>
                  <a:srgbClr val="FFFFFF"/>
                </a:solidFill>
              </a:rPr>
              <a:t>Sarah Ramazani</a:t>
            </a:r>
          </a:p>
          <a:p>
            <a:pPr indent="-228600">
              <a:buFont typeface="Wingdings 2" panose="05020102010507070707" pitchFamily="18" charset="2"/>
              <a:buChar char=""/>
            </a:pPr>
            <a:r>
              <a:rPr lang="en-US" sz="2000" dirty="0">
                <a:solidFill>
                  <a:srgbClr val="FFFFFF"/>
                </a:solidFill>
              </a:rPr>
              <a:t>Travis Lamb</a:t>
            </a:r>
          </a:p>
          <a:p>
            <a:endParaRPr lang="en-US" sz="2000" dirty="0">
              <a:solidFill>
                <a:srgbClr val="FFFFFF"/>
              </a:solidFill>
            </a:endParaRPr>
          </a:p>
        </p:txBody>
      </p:sp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75F0BD39-88F4-45EF-8C15-DAD904B35C1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20000"/>
                    </a14:imgEffect>
                  </a14:imgLayer>
                </a14:imgProps>
              </a:ext>
            </a:extLst>
          </a:blip>
          <a:srcRect l="23585" r="17337"/>
          <a:stretch/>
        </p:blipFill>
        <p:spPr>
          <a:xfrm>
            <a:off x="7941731" y="459655"/>
            <a:ext cx="3803735" cy="5938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1267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C8E6EB-4C59-429B-97E4-72A058CFC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5B90362-AFCC-46A9-B41C-A257A8C5B3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71EF7F1-38BA-471D-8CD4-2A9AE8E35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BB56EB9-078F-4952-AC1F-149C7A0AE4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3772EE4-ED5E-4D3A-A306-B22CF8667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601200"/>
            <a:ext cx="3703320" cy="578936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B53472-5FD8-485F-9E7D-D8885FF6BF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2280" y="944752"/>
            <a:ext cx="3259016" cy="146269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 b="0" kern="1200" cap="all" dirty="0">
                <a:latin typeface="+mj-lt"/>
                <a:ea typeface="+mj-ea"/>
                <a:cs typeface="+mj-cs"/>
              </a:rPr>
              <a:t>the road ahead</a:t>
            </a:r>
            <a:br>
              <a:rPr lang="en-US" sz="2800" b="0" kern="1200" cap="all" dirty="0">
                <a:latin typeface="+mj-lt"/>
                <a:ea typeface="+mj-ea"/>
                <a:cs typeface="+mj-cs"/>
              </a:rPr>
            </a:br>
            <a:endParaRPr lang="en-US" sz="2800" b="0" kern="1200" cap="all" dirty="0">
              <a:latin typeface="+mj-lt"/>
              <a:ea typeface="+mj-ea"/>
              <a:cs typeface="+mj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0058680-D07C-4893-B2B7-91543F18AB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B42427A-0A1F-4A55-8705-D9179F1E0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E54A6FE-D8CB-48A3-900B-053D4EBD3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C2BF87-041F-4052-B9D8-02BF3EFC50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71513" y="2536031"/>
            <a:ext cx="3123783" cy="367193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buFont typeface="Wingdings 2" panose="05020102010507070707" pitchFamily="18" charset="2"/>
              <a:buChar char=""/>
            </a:pPr>
            <a:r>
              <a:rPr lang="en-US" dirty="0"/>
              <a:t>Integrate separated features</a:t>
            </a:r>
          </a:p>
          <a:p>
            <a:pPr marL="285750" indent="-285750">
              <a:buFont typeface="Wingdings 2" panose="05020102010507070707" pitchFamily="18" charset="2"/>
              <a:buChar char=""/>
            </a:pPr>
            <a:r>
              <a:rPr lang="en-US" dirty="0"/>
              <a:t>Hook log-in system up to authentication service</a:t>
            </a:r>
          </a:p>
          <a:p>
            <a:pPr marL="285750" indent="-285750">
              <a:buFont typeface="Wingdings 2" panose="05020102010507070707" pitchFamily="18" charset="2"/>
              <a:buChar char=""/>
            </a:pPr>
            <a:r>
              <a:rPr lang="en-US" dirty="0"/>
              <a:t>Rewrite DB API to handle secure retrieval of data</a:t>
            </a:r>
          </a:p>
          <a:p>
            <a:pPr marL="285750" indent="-285750">
              <a:buFont typeface="Wingdings 2" panose="05020102010507070707" pitchFamily="18" charset="2"/>
              <a:buChar char=""/>
            </a:pPr>
            <a:r>
              <a:rPr lang="en-US" dirty="0"/>
              <a:t>Introduce commenting system for reviews</a:t>
            </a:r>
          </a:p>
          <a:p>
            <a:pPr marL="285750" indent="-285750">
              <a:buFont typeface="Wingdings 2" panose="05020102010507070707" pitchFamily="18" charset="2"/>
              <a:buChar char=""/>
            </a:pPr>
            <a:r>
              <a:rPr lang="en-US" dirty="0"/>
              <a:t>Beautify systems in-place</a:t>
            </a:r>
          </a:p>
        </p:txBody>
      </p:sp>
      <p:pic>
        <p:nvPicPr>
          <p:cNvPr id="6" name="Content Placeholder 5" descr="A sign on the side of a road&#10;&#10;Description automatically generated">
            <a:extLst>
              <a:ext uri="{FF2B5EF4-FFF2-40B4-BE49-F238E27FC236}">
                <a16:creationId xmlns:a16="http://schemas.microsoft.com/office/drawing/2014/main" id="{40AD61AE-16AF-43BB-AED0-EBF798E686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05" r="13504" b="-1"/>
          <a:stretch/>
        </p:blipFill>
        <p:spPr>
          <a:xfrm>
            <a:off x="4241830" y="601200"/>
            <a:ext cx="7503636" cy="5789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0550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angle 63">
            <a:extLst>
              <a:ext uri="{FF2B5EF4-FFF2-40B4-BE49-F238E27FC236}">
                <a16:creationId xmlns:a16="http://schemas.microsoft.com/office/drawing/2014/main" id="{E6C8E6EB-4C59-429B-97E4-72A058CFC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B5B90362-AFCC-46A9-B41C-A257A8C5B3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F71EF7F1-38BA-471D-8CD4-2A9AE8E35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C0524398-BFB4-4C4A-8317-83B8729F9B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E08D4B6A-8113-4DFB-B82E-B60CAC8E0A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9822E561-F97C-4CBB-A9A6-A6BF6317B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08DB89-7C09-43A6-943F-49EF7B9C2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620" y="863695"/>
            <a:ext cx="3511233" cy="377999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300" dirty="0">
                <a:solidFill>
                  <a:srgbClr val="FFFFFF"/>
                </a:solidFill>
              </a:rPr>
              <a:t>DESCRIPTION OF THE PROJECT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E88403-81BC-4F53-AC96-222C13D004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8621" y="4739780"/>
            <a:ext cx="3511233" cy="114705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cap="all">
                <a:solidFill>
                  <a:srgbClr val="FFFFFF">
                    <a:alpha val="75000"/>
                  </a:srgbClr>
                </a:solidFill>
              </a:rPr>
              <a:t> 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B01B0E58-A5C8-4CDA-A2E0-35DF94E59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620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" name="Picture Placeholder 5" descr="Text&#10;&#10;Description automatically generated">
            <a:extLst>
              <a:ext uri="{FF2B5EF4-FFF2-40B4-BE49-F238E27FC236}">
                <a16:creationId xmlns:a16="http://schemas.microsoft.com/office/drawing/2014/main" id="{B1FF0CE9-0935-4851-91D6-9CD4D2BE65A7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85" r="-2" b="7674"/>
          <a:stretch/>
        </p:blipFill>
        <p:spPr>
          <a:xfrm>
            <a:off x="5223858" y="714183"/>
            <a:ext cx="6521608" cy="5429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4800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385AC6C5-94BF-4E68-AED9-3FF18AFD10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627" y="724489"/>
            <a:ext cx="9872299" cy="5158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8647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Rectangle 139">
            <a:extLst>
              <a:ext uri="{FF2B5EF4-FFF2-40B4-BE49-F238E27FC236}">
                <a16:creationId xmlns:a16="http://schemas.microsoft.com/office/drawing/2014/main" id="{DD651B61-325E-4E73-8445-38B0DE8AAA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34" name="Rectangle 141">
            <a:extLst>
              <a:ext uri="{FF2B5EF4-FFF2-40B4-BE49-F238E27FC236}">
                <a16:creationId xmlns:a16="http://schemas.microsoft.com/office/drawing/2014/main" id="{B42E5253-D3AC-4AC2-B766-8B34F13C2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35" name="Rectangle 143">
            <a:extLst>
              <a:ext uri="{FF2B5EF4-FFF2-40B4-BE49-F238E27FC236}">
                <a16:creationId xmlns:a16="http://schemas.microsoft.com/office/drawing/2014/main" id="{10AE8D57-436A-4073-9A75-15BB5949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36" name="Rectangle 145">
            <a:extLst>
              <a:ext uri="{FF2B5EF4-FFF2-40B4-BE49-F238E27FC236}">
                <a16:creationId xmlns:a16="http://schemas.microsoft.com/office/drawing/2014/main" id="{E9751CB9-7B25-4EB8-9A6F-82F822549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7" name="Rectangle 147">
            <a:extLst>
              <a:ext uri="{FF2B5EF4-FFF2-40B4-BE49-F238E27FC236}">
                <a16:creationId xmlns:a16="http://schemas.microsoft.com/office/drawing/2014/main" id="{E1317383-CF3B-4B02-9512-BECBEF6362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38" name="Rectangle 149">
            <a:extLst>
              <a:ext uri="{FF2B5EF4-FFF2-40B4-BE49-F238E27FC236}">
                <a16:creationId xmlns:a16="http://schemas.microsoft.com/office/drawing/2014/main" id="{B1D4C7A0-6DF2-4F2D-A45D-F111582974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DBF3943D-BCB6-4B31-809D-A005686483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39373A6F-2E1F-4613-8E1D-D68057D29F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2377" y="601200"/>
            <a:ext cx="3707477" cy="562497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00F149-3020-4F71-BE02-8FA93C1A8B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255" y="702155"/>
            <a:ext cx="3409783" cy="1300365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2800" b="1" dirty="0">
                <a:solidFill>
                  <a:srgbClr val="FFFFFF"/>
                </a:solidFill>
              </a:rPr>
              <a:t>USER</a:t>
            </a:r>
            <a:br>
              <a:rPr lang="en-US" sz="2800" b="1" dirty="0">
                <a:solidFill>
                  <a:srgbClr val="FFFFFF"/>
                </a:solidFill>
              </a:rPr>
            </a:br>
            <a:r>
              <a:rPr lang="en-US" sz="2800" b="1" dirty="0">
                <a:solidFill>
                  <a:srgbClr val="FFFFFF"/>
                </a:solidFill>
              </a:rPr>
              <a:t>functional REQUIREMENTS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D29532-5D0A-4249-BA64-DD24C7BF2E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1255" y="2177142"/>
            <a:ext cx="3409782" cy="382360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buFont typeface="Wingdings 2" panose="05020102010507070707" pitchFamily="18" charset="2"/>
              <a:buChar char=""/>
            </a:pPr>
            <a:r>
              <a:rPr lang="en-US">
                <a:solidFill>
                  <a:srgbClr val="FFFFFF"/>
                </a:solidFill>
              </a:rPr>
              <a:t> Registration</a:t>
            </a:r>
          </a:p>
          <a:p>
            <a:pPr>
              <a:buFont typeface="Wingdings 2" panose="05020102010507070707" pitchFamily="18" charset="2"/>
              <a:buChar char=""/>
            </a:pPr>
            <a:r>
              <a:rPr lang="en-US">
                <a:solidFill>
                  <a:srgbClr val="FFFFFF"/>
                </a:solidFill>
              </a:rPr>
              <a:t> Login</a:t>
            </a:r>
          </a:p>
          <a:p>
            <a:pPr>
              <a:buFont typeface="Wingdings 2" panose="05020102010507070707" pitchFamily="18" charset="2"/>
              <a:buChar char=""/>
            </a:pPr>
            <a:r>
              <a:rPr lang="en-US">
                <a:solidFill>
                  <a:srgbClr val="FFFFFF"/>
                </a:solidFill>
              </a:rPr>
              <a:t> Logout</a:t>
            </a:r>
          </a:p>
          <a:p>
            <a:pPr>
              <a:buFont typeface="Wingdings 2" panose="05020102010507070707" pitchFamily="18" charset="2"/>
              <a:buChar char=""/>
            </a:pPr>
            <a:r>
              <a:rPr lang="en-US">
                <a:solidFill>
                  <a:srgbClr val="FFFFFF"/>
                </a:solidFill>
              </a:rPr>
              <a:t> Notification System</a:t>
            </a:r>
          </a:p>
          <a:p>
            <a:pPr>
              <a:buFont typeface="Wingdings 2" panose="05020102010507070707" pitchFamily="18" charset="2"/>
              <a:buChar char=""/>
            </a:pPr>
            <a:r>
              <a:rPr lang="en-US">
                <a:solidFill>
                  <a:srgbClr val="FFFFFF"/>
                </a:solidFill>
              </a:rPr>
              <a:t> Chat System</a:t>
            </a:r>
          </a:p>
          <a:p>
            <a:pPr>
              <a:buFont typeface="Wingdings 2" panose="05020102010507070707" pitchFamily="18" charset="2"/>
              <a:buChar char=""/>
            </a:pPr>
            <a:r>
              <a:rPr lang="en-US">
                <a:solidFill>
                  <a:srgbClr val="FFFFFF"/>
                </a:solidFill>
              </a:rPr>
              <a:t> File Change System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5C8CE7D-47FF-4D2F-888F-C954DC9DF2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38854" y="936141"/>
            <a:ext cx="5938256" cy="4968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358450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6137C-21FE-4BEA-83E9-0C1525A13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857" y="638545"/>
            <a:ext cx="3031852" cy="1722419"/>
          </a:xfrm>
        </p:spPr>
        <p:txBody>
          <a:bodyPr/>
          <a:lstStyle/>
          <a:p>
            <a:pPr algn="ctr"/>
            <a:r>
              <a:rPr lang="en-US" u="sng" dirty="0"/>
              <a:t>Architectural design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94B1A9-264E-49F6-BDCE-C49FBF824A3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Client-Server pattern 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Client layer: HTML, JS, React Frameworks etc.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Server layer: AWS cloud, API gateway. 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Processing Request: Lambda and a MySQL database 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Output: PC, smartphone, or laptop. 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4217" y="1215341"/>
            <a:ext cx="7642062" cy="4143737"/>
          </a:xfrm>
        </p:spPr>
      </p:pic>
    </p:spTree>
    <p:extLst>
      <p:ext uri="{BB962C8B-B14F-4D97-AF65-F5344CB8AC3E}">
        <p14:creationId xmlns:p14="http://schemas.microsoft.com/office/powerpoint/2010/main" val="32962983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D35C56-F24C-45FB-8437-566FD9E1A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857" y="826918"/>
            <a:ext cx="3031852" cy="1722419"/>
          </a:xfrm>
        </p:spPr>
        <p:txBody>
          <a:bodyPr/>
          <a:lstStyle/>
          <a:p>
            <a:pPr algn="ctr"/>
            <a:r>
              <a:rPr lang="en-US" u="sng" dirty="0"/>
              <a:t>Techniques and technologies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0D2A67-EE28-4B68-8BB4-F9DBAB0A2F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53144" y="2836653"/>
            <a:ext cx="3396342" cy="1675969"/>
          </a:xfrm>
        </p:spPr>
        <p:txBody>
          <a:bodyPr>
            <a:norm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Technologies: 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Dependencies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React. MYSQL, AWS, Congnito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Flask, </a:t>
            </a:r>
            <a:r>
              <a:rPr lang="en-US" sz="1400" dirty="0" err="1">
                <a:solidFill>
                  <a:schemeClr val="bg1"/>
                </a:solidFill>
              </a:rPr>
              <a:t>Node.js</a:t>
            </a:r>
            <a:r>
              <a:rPr lang="en-US" sz="1400" dirty="0">
                <a:solidFill>
                  <a:schemeClr val="bg1"/>
                </a:solidFill>
              </a:rPr>
              <a:t>, </a:t>
            </a:r>
            <a:r>
              <a:rPr lang="en-US" sz="1400" dirty="0" err="1">
                <a:solidFill>
                  <a:schemeClr val="bg1"/>
                </a:solidFill>
              </a:rPr>
              <a:t>Express.js</a:t>
            </a:r>
            <a:endParaRPr lang="en-US" sz="1400" dirty="0">
              <a:solidFill>
                <a:schemeClr val="bg1"/>
              </a:solidFill>
            </a:endParaRPr>
          </a:p>
          <a:p>
            <a:pPr marL="742950" lvl="1" indent="-285750">
              <a:buFont typeface="Arial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  <a:p>
            <a:pPr marL="742950" lvl="1" indent="-285750">
              <a:buFont typeface="Arial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140D2A67-EE28-4B68-8BB4-F9DBAB0A2FD0}"/>
              </a:ext>
            </a:extLst>
          </p:cNvPr>
          <p:cNvSpPr txBox="1">
            <a:spLocks/>
          </p:cNvSpPr>
          <p:nvPr/>
        </p:nvSpPr>
        <p:spPr>
          <a:xfrm>
            <a:off x="609584" y="4512622"/>
            <a:ext cx="3396342" cy="12128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Techniques: 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Event-Driven approach</a:t>
            </a:r>
          </a:p>
          <a:p>
            <a:pPr marL="742950" lvl="1" indent="-285750">
              <a:buFont typeface="Arial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0278" y="826918"/>
            <a:ext cx="6900589" cy="4436093"/>
          </a:xfrm>
          <a:prstGeom prst="rect">
            <a:avLst/>
          </a:prstGeom>
        </p:spPr>
      </p:pic>
      <p:pic>
        <p:nvPicPr>
          <p:cNvPr id="1026" name="Picture 2" descr="vent-Driven Applications In Software Development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4421" y="4336803"/>
            <a:ext cx="2193923" cy="1531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86663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A16BF0-F0EC-45C1-93F7-EEF95F8FDF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857" y="760921"/>
            <a:ext cx="3031852" cy="1722419"/>
          </a:xfrm>
        </p:spPr>
        <p:txBody>
          <a:bodyPr/>
          <a:lstStyle/>
          <a:p>
            <a:pPr algn="ctr"/>
            <a:r>
              <a:rPr lang="en-US" u="sng" dirty="0"/>
              <a:t>Our biggest coding achievements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2D3979-AD75-4071-A7BA-4A09BECD189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lnSpcReduction="10000"/>
          </a:bodyPr>
          <a:lstStyle/>
          <a:p>
            <a:pPr marL="285750" indent="-285750">
              <a:buClr>
                <a:srgbClr val="FF4E23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</a:rPr>
              <a:t>Partially functioning login system</a:t>
            </a:r>
          </a:p>
          <a:p>
            <a:pPr marL="285750" indent="-285750">
              <a:buClr>
                <a:srgbClr val="FF4E23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</a:rPr>
              <a:t>Notification System</a:t>
            </a:r>
          </a:p>
          <a:p>
            <a:pPr marL="285750" indent="-285750">
              <a:buClr>
                <a:srgbClr val="FF4E23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</a:rPr>
              <a:t>Functioning registration system which pushes new user information into a hosted database with a POST request</a:t>
            </a:r>
          </a:p>
          <a:p>
            <a:pPr marL="285750" indent="-285750">
              <a:buClr>
                <a:srgbClr val="FF4E23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</a:rPr>
              <a:t>Diff retrieval from a remote directory with a POST request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A4B23B3-AA54-4F44-8ED9-491A11EE6C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6238" y="1528752"/>
            <a:ext cx="7260976" cy="39559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EFD1028-7C76-4950-B1CF-053810A5F5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3474" y="2093607"/>
            <a:ext cx="7026504" cy="28262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4AB1A32-40CF-4145-ADBF-036E4045AA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4856" y="1732993"/>
            <a:ext cx="7143740" cy="354749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B135CAE-F557-4537-B4E3-C624170E74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20407" y="1622130"/>
            <a:ext cx="1751087" cy="336572"/>
          </a:xfrm>
          <a:prstGeom prst="rect">
            <a:avLst/>
          </a:prstGeom>
        </p:spPr>
      </p:pic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1405D125-1B2B-4E89-8495-2C48EF9923F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7763" y="2052080"/>
            <a:ext cx="2924183" cy="2350908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82E2CB2E-6007-4A7A-A173-DA6BFFBA4D3C}"/>
              </a:ext>
            </a:extLst>
          </p:cNvPr>
          <p:cNvGrpSpPr/>
          <p:nvPr/>
        </p:nvGrpSpPr>
        <p:grpSpPr>
          <a:xfrm>
            <a:off x="6185677" y="988907"/>
            <a:ext cx="4002098" cy="4910666"/>
            <a:chOff x="6185677" y="988907"/>
            <a:chExt cx="4002098" cy="491066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3DDCC61-FECC-476A-B47F-D827E483DCB1}"/>
                </a:ext>
              </a:extLst>
            </p:cNvPr>
            <p:cNvSpPr/>
            <p:nvPr/>
          </p:nvSpPr>
          <p:spPr>
            <a:xfrm>
              <a:off x="6886246" y="988907"/>
              <a:ext cx="2600960" cy="4910666"/>
            </a:xfrm>
            <a:prstGeom prst="rect">
              <a:avLst/>
            </a:prstGeom>
            <a:solidFill>
              <a:srgbClr val="46535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B68A8D9-71FE-4DD5-BE7B-859F369A1E7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85677" y="1505693"/>
              <a:ext cx="4002098" cy="40020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51985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7AFBA8-5DBB-4610-9DF7-1D8272954C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Testing efforts (headaches)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9FEFC5-2D62-4A63-918D-C6372B2BB0A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Clr>
                <a:srgbClr val="FF4E23"/>
              </a:buClr>
              <a:buFont typeface="Wingdings" panose="05000000000000000000" pitchFamily="2" charset="2"/>
              <a:buChar char="§"/>
            </a:pPr>
            <a:r>
              <a:rPr lang="en-US" dirty="0"/>
              <a:t>Conditional Rendering</a:t>
            </a:r>
          </a:p>
          <a:p>
            <a:pPr marL="285750" indent="-285750">
              <a:buClr>
                <a:srgbClr val="FF4E23"/>
              </a:buClr>
              <a:buFont typeface="Wingdings" panose="05000000000000000000" pitchFamily="2" charset="2"/>
              <a:buChar char="§"/>
            </a:pPr>
            <a:r>
              <a:rPr lang="en-US" dirty="0"/>
              <a:t>Excessive, unsupported or unnecessary dependencies</a:t>
            </a:r>
          </a:p>
          <a:p>
            <a:pPr marL="285750" indent="-285750">
              <a:buClr>
                <a:srgbClr val="FF4E23"/>
              </a:buClr>
              <a:buFont typeface="Wingdings" panose="05000000000000000000" pitchFamily="2" charset="2"/>
              <a:buChar char="§"/>
            </a:pPr>
            <a:r>
              <a:rPr lang="en-US" dirty="0"/>
              <a:t>Setting up APIs to transfer information between systems </a:t>
            </a:r>
          </a:p>
          <a:p>
            <a:pPr marL="285750" indent="-285750">
              <a:buClr>
                <a:srgbClr val="FF4E23"/>
              </a:buClr>
              <a:buFont typeface="Wingdings" panose="05000000000000000000" pitchFamily="2" charset="2"/>
              <a:buChar char="§"/>
            </a:pPr>
            <a:r>
              <a:rPr lang="en-US" dirty="0"/>
              <a:t>Unexpected Obstacles</a:t>
            </a:r>
          </a:p>
          <a:p>
            <a:pPr marL="285750" indent="-285750">
              <a:buClr>
                <a:srgbClr val="FF4E23"/>
              </a:buClr>
              <a:buFont typeface="Wingdings" panose="05000000000000000000" pitchFamily="2" charset="2"/>
              <a:buChar char="§"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25DE554-7115-41E2-8208-E1C5D0F0C5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8660" y="1747603"/>
            <a:ext cx="4182059" cy="3362794"/>
          </a:xfrm>
          <a:prstGeom prst="rect">
            <a:avLst/>
          </a:prstGeom>
        </p:spPr>
      </p:pic>
      <p:pic>
        <p:nvPicPr>
          <p:cNvPr id="8" name="Picture 7" descr="Diagram, map&#10;&#10;Description automatically generated">
            <a:extLst>
              <a:ext uri="{FF2B5EF4-FFF2-40B4-BE49-F238E27FC236}">
                <a16:creationId xmlns:a16="http://schemas.microsoft.com/office/drawing/2014/main" id="{6869573A-0392-48AA-A602-B4005F09EF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5196496" y="1662136"/>
            <a:ext cx="5646385" cy="3533728"/>
          </a:xfrm>
          <a:prstGeom prst="rect">
            <a:avLst/>
          </a:prstGeom>
        </p:spPr>
      </p:pic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FF06B091-6390-48D3-B649-FA25DE640D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5196496" y="1859768"/>
            <a:ext cx="5664327" cy="313846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D94C022-8F36-42A8-8604-038B4F7FA42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6201975" y="2344406"/>
            <a:ext cx="3653367" cy="2169187"/>
          </a:xfrm>
          <a:prstGeom prst="rect">
            <a:avLst/>
          </a:prstGeom>
        </p:spPr>
      </p:pic>
      <p:pic>
        <p:nvPicPr>
          <p:cNvPr id="5" name="Picture 4" descr="A picture containing dog, mammal, indoor, looking&#10;&#10;Description automatically generated">
            <a:extLst>
              <a:ext uri="{FF2B5EF4-FFF2-40B4-BE49-F238E27FC236}">
                <a16:creationId xmlns:a16="http://schemas.microsoft.com/office/drawing/2014/main" id="{4B34DC50-1763-4484-A4D6-C6E16704018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6123658" y="2165349"/>
            <a:ext cx="3810000" cy="252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843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7AFBA8-5DBB-4610-9DF7-1D8272954C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857" y="1019954"/>
            <a:ext cx="3031852" cy="4399333"/>
          </a:xfrm>
        </p:spPr>
        <p:txBody>
          <a:bodyPr>
            <a:normAutofit fontScale="90000"/>
          </a:bodyPr>
          <a:lstStyle/>
          <a:p>
            <a:r>
              <a:rPr lang="en-US" dirty="0"/>
              <a:t>DEMO OF LOGIN FLOW AND CODE REVIEW</a:t>
            </a:r>
            <a:br>
              <a:rPr lang="en-US" sz="1600" dirty="0"/>
            </a:br>
            <a:br>
              <a:rPr lang="en-US" sz="1600" dirty="0"/>
            </a:br>
            <a:br>
              <a:rPr lang="en-US" sz="1600" dirty="0"/>
            </a:br>
            <a:br>
              <a:rPr lang="en-US" sz="1600" dirty="0"/>
            </a:br>
            <a:br>
              <a:rPr lang="en-US" sz="1600" dirty="0"/>
            </a:br>
            <a:br>
              <a:rPr lang="en-US" sz="1600" dirty="0"/>
            </a:br>
            <a:r>
              <a:rPr lang="en-US" sz="1600" dirty="0"/>
              <a:t>A demonstration of the log-in flow and code review process in an extremely bare-boned setting. The usage of </a:t>
            </a:r>
            <a:r>
              <a:rPr lang="en-US" sz="1600" dirty="0" err="1"/>
              <a:t>localStorage</a:t>
            </a:r>
            <a:r>
              <a:rPr lang="en-US" sz="1600" dirty="0"/>
              <a:t> is a facsimile of a real authorization process without the API attached to it.</a:t>
            </a:r>
            <a:br>
              <a:rPr lang="en-US" sz="1600" dirty="0"/>
            </a:br>
            <a:endParaRPr lang="en-US" sz="16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9FEFC5-2D62-4A63-918D-C6372B2BB0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 rot="7527700" flipV="1">
            <a:off x="3724712" y="5972961"/>
            <a:ext cx="74997" cy="45719"/>
          </a:xfrm>
        </p:spPr>
        <p:txBody>
          <a:bodyPr>
            <a:normAutofit fontScale="25000" lnSpcReduction="20000"/>
          </a:bodyPr>
          <a:lstStyle/>
          <a:p>
            <a:pPr>
              <a:buClr>
                <a:srgbClr val="FF4E23"/>
              </a:buClr>
            </a:pPr>
            <a:r>
              <a:rPr lang="en-US" dirty="0"/>
              <a:t>.</a:t>
            </a:r>
          </a:p>
        </p:txBody>
      </p:sp>
      <p:pic>
        <p:nvPicPr>
          <p:cNvPr id="5" name="GitGoingDEMO1">
            <a:hlinkClick r:id="" action="ppaction://media"/>
            <a:extLst>
              <a:ext uri="{FF2B5EF4-FFF2-40B4-BE49-F238E27FC236}">
                <a16:creationId xmlns:a16="http://schemas.microsoft.com/office/drawing/2014/main" id="{E498C55A-C785-46F7-A487-ED4575A1306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232677" y="613854"/>
            <a:ext cx="7772892" cy="5795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434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0210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ividendVTI">
  <a:themeElements>
    <a:clrScheme name="Blue">
      <a:dk1>
        <a:srgbClr val="000000"/>
      </a:dk1>
      <a:lt1>
        <a:srgbClr val="FFFFFF"/>
      </a:lt1>
      <a:dk2>
        <a:srgbClr val="153A63"/>
      </a:dk2>
      <a:lt2>
        <a:srgbClr val="DBEFF9"/>
      </a:lt2>
      <a:accent1>
        <a:srgbClr val="0F6FC6"/>
      </a:accent1>
      <a:accent2>
        <a:srgbClr val="009DD9"/>
      </a:accent2>
      <a:accent3>
        <a:srgbClr val="09B8C0"/>
      </a:accent3>
      <a:accent4>
        <a:srgbClr val="0EBC8C"/>
      </a:accent4>
      <a:accent5>
        <a:srgbClr val="71B959"/>
      </a:accent5>
      <a:accent6>
        <a:srgbClr val="96B042"/>
      </a:accent6>
      <a:hlink>
        <a:srgbClr val="C37400"/>
      </a:hlink>
      <a:folHlink>
        <a:srgbClr val="4F9085"/>
      </a:folHlink>
    </a:clrScheme>
    <a:fontScheme name="Dividend">
      <a:majorFont>
        <a:latin typeface="Century Schoolbook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</TotalTime>
  <Words>246</Words>
  <Application>Microsoft Office PowerPoint</Application>
  <PresentationFormat>Widescreen</PresentationFormat>
  <Paragraphs>45</Paragraphs>
  <Slides>10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Arial</vt:lpstr>
      <vt:lpstr>Century Schoolbook</vt:lpstr>
      <vt:lpstr>Franklin Gothic Book</vt:lpstr>
      <vt:lpstr>Gill Sans MT</vt:lpstr>
      <vt:lpstr>Wingdings</vt:lpstr>
      <vt:lpstr>Wingdings 2</vt:lpstr>
      <vt:lpstr>DividendVTI</vt:lpstr>
      <vt:lpstr>BC Code Reviewer – Final Presentation</vt:lpstr>
      <vt:lpstr>DESCRIPTION OF THE PROJECT</vt:lpstr>
      <vt:lpstr>PowerPoint Presentation</vt:lpstr>
      <vt:lpstr>USER functional REQUIREMENTS </vt:lpstr>
      <vt:lpstr>Architectural design</vt:lpstr>
      <vt:lpstr>Techniques and technologies</vt:lpstr>
      <vt:lpstr>Our biggest coding achievements</vt:lpstr>
      <vt:lpstr>Testing efforts (headaches)</vt:lpstr>
      <vt:lpstr>DEMO OF LOGIN FLOW AND CODE REVIEW      A demonstration of the log-in flow and code review process in an extremely bare-boned setting. The usage of localStorage is a facsimile of a real authorization process without the API attached to it. </vt:lpstr>
      <vt:lpstr>the road ahead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BC Code Reviewer – Final Presentation</dc:title>
  <dc:creator>Travis Lamb</dc:creator>
  <cp:lastModifiedBy>Michael Bloomquist</cp:lastModifiedBy>
  <cp:revision>3</cp:revision>
  <dcterms:created xsi:type="dcterms:W3CDTF">2020-12-03T05:44:34Z</dcterms:created>
  <dcterms:modified xsi:type="dcterms:W3CDTF">2020-12-03T07:10:32Z</dcterms:modified>
</cp:coreProperties>
</file>